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86" r:id="rId2"/>
  </p:sldMasterIdLst>
  <p:notesMasterIdLst>
    <p:notesMasterId r:id="rId25"/>
  </p:notesMasterIdLst>
  <p:handoutMasterIdLst>
    <p:handoutMasterId r:id="rId26"/>
  </p:handoutMasterIdLst>
  <p:sldIdLst>
    <p:sldId id="418" r:id="rId3"/>
    <p:sldId id="419" r:id="rId4"/>
    <p:sldId id="420" r:id="rId5"/>
    <p:sldId id="421" r:id="rId6"/>
    <p:sldId id="422" r:id="rId7"/>
    <p:sldId id="386" r:id="rId8"/>
    <p:sldId id="402" r:id="rId9"/>
    <p:sldId id="403" r:id="rId10"/>
    <p:sldId id="404" r:id="rId11"/>
    <p:sldId id="405" r:id="rId12"/>
    <p:sldId id="406" r:id="rId13"/>
    <p:sldId id="408" r:id="rId14"/>
    <p:sldId id="409" r:id="rId15"/>
    <p:sldId id="412" r:id="rId16"/>
    <p:sldId id="415" r:id="rId17"/>
    <p:sldId id="413" r:id="rId18"/>
    <p:sldId id="414" r:id="rId19"/>
    <p:sldId id="416" r:id="rId20"/>
    <p:sldId id="417" r:id="rId21"/>
    <p:sldId id="401" r:id="rId22"/>
    <p:sldId id="423" r:id="rId23"/>
    <p:sldId id="42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8137"/>
    <a:srgbClr val="BC8F00"/>
    <a:srgbClr val="860000"/>
    <a:srgbClr val="00B0F0"/>
    <a:srgbClr val="1B3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5" autoAdjust="0"/>
    <p:restoredTop sz="94660"/>
  </p:normalViewPr>
  <p:slideViewPr>
    <p:cSldViewPr snapToGrid="0">
      <p:cViewPr varScale="1">
        <p:scale>
          <a:sx n="71" d="100"/>
          <a:sy n="71" d="100"/>
        </p:scale>
        <p:origin x="59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DA8E9-9948-4BC7-A1DE-415AE6D34228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5F544-A886-482E-AF73-1D6364AAC6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196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4AE53-78AB-4E30-A376-70F5FA87A326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32FBC-CC67-4B17-8935-02F23E3364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558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15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94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9050" y="1905000"/>
            <a:ext cx="12211050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9050" y="0"/>
            <a:ext cx="12211050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1085850" y="1009650"/>
            <a:ext cx="10020300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847850" y="2819400"/>
            <a:ext cx="8496300" cy="2800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74081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B3ACE-D620-4EC3-88A7-3E317E64F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48AB-23F1-45F1-98E5-D2CDC7A526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35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0204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09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159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35627" y="164638"/>
            <a:ext cx="9456373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35627" y="932723"/>
            <a:ext cx="945637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"/>
            <a:ext cx="2543605" cy="6864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378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2276872"/>
            <a:ext cx="12192000" cy="2400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3" name="Isosceles Triangle 2"/>
          <p:cNvSpPr/>
          <p:nvPr userDrawn="1"/>
        </p:nvSpPr>
        <p:spPr>
          <a:xfrm rot="10800000">
            <a:off x="158339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2" name="Isosceles Triangle 11"/>
          <p:cNvSpPr/>
          <p:nvPr userDrawn="1"/>
        </p:nvSpPr>
        <p:spPr>
          <a:xfrm rot="10800000">
            <a:off x="446371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3" name="Isosceles Triangle 12"/>
          <p:cNvSpPr/>
          <p:nvPr userDrawn="1"/>
        </p:nvSpPr>
        <p:spPr>
          <a:xfrm rot="10800000">
            <a:off x="734403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4" name="Isosceles Triangle 13"/>
          <p:cNvSpPr/>
          <p:nvPr userDrawn="1"/>
        </p:nvSpPr>
        <p:spPr>
          <a:xfrm rot="10800000">
            <a:off x="10224348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15413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95732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576051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456369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72175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231904" y="2276872"/>
            <a:ext cx="5711957" cy="3936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03445" y="1412776"/>
            <a:ext cx="4560000" cy="36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200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695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990600"/>
            <a:ext cx="3887755" cy="5867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079776" y="0"/>
            <a:ext cx="8112224" cy="36210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747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013496"/>
            <a:ext cx="3887755" cy="3567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8304245" y="0"/>
            <a:ext cx="3887755" cy="458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4773149"/>
            <a:ext cx="6096000" cy="2084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595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95027" y="4101331"/>
            <a:ext cx="2400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9196973" y="1700808"/>
            <a:ext cx="2400000" cy="23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5027" y="1700808"/>
            <a:ext cx="2400000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196973" y="4101331"/>
            <a:ext cx="2400000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19669" y="4101331"/>
            <a:ext cx="5952663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119669" y="1700808"/>
            <a:ext cx="5952663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359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09650" y="480055"/>
            <a:ext cx="4224469" cy="4197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126140" y="48005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126140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10492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494844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23021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67" y="2276873"/>
            <a:ext cx="7238124" cy="3966041"/>
          </a:xfrm>
          <a:prstGeom prst="rect">
            <a:avLst/>
          </a:prstGeom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705875" y="2485912"/>
            <a:ext cx="4832891" cy="31242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041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4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0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26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251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0990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53956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816922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406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41010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6571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978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4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1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04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6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6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l="1000" t="-1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9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60" r:id="rId12"/>
    <p:sldLayoutId id="214748370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54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basics-of-neural-networks-neural-network-series-part-1-4419e343b2b" TargetMode="External"/><Relationship Id="rId2" Type="http://schemas.openxmlformats.org/officeDocument/2006/relationships/hyperlink" Target="https://www.analyticsvidhya.com/blog/2022/01/introduction-to-neural-network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4TC5s_xNKSs/" TargetMode="External"/><Relationship Id="rId4" Type="http://schemas.openxmlformats.org/officeDocument/2006/relationships/hyperlink" Target="https://www.tutorialspoint.com/artificial_neural_network/artificial_neural_network_basic_concepts.ht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-2297" y="5426645"/>
            <a:ext cx="12192173" cy="1518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04216" y="5901126"/>
            <a:ext cx="45703" cy="6136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44" name="Slide Number Placeholder 2"/>
          <p:cNvSpPr txBox="1">
            <a:spLocks/>
          </p:cNvSpPr>
          <p:nvPr/>
        </p:nvSpPr>
        <p:spPr>
          <a:xfrm>
            <a:off x="8762072" y="6507678"/>
            <a:ext cx="2742245" cy="364998"/>
          </a:xfrm>
          <a:prstGeom prst="rect">
            <a:avLst/>
          </a:prstGeom>
        </p:spPr>
        <p:txBody>
          <a:bodyPr vert="horz" lIns="91408" tIns="45705" rIns="91408" bIns="45705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199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=""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V="1">
            <a:off x="9505669" y="5939006"/>
            <a:ext cx="1291323" cy="1157202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D" sz="1799" kern="0">
              <a:solidFill>
                <a:srgbClr val="FFFFFF"/>
              </a:solidFill>
            </a:endParaRPr>
          </a:p>
        </p:txBody>
      </p:sp>
      <p:graphicFrame>
        <p:nvGraphicFramePr>
          <p:cNvPr id="48" name="Object 47">
            <a:extLst>
              <a:ext uri="{FF2B5EF4-FFF2-40B4-BE49-F238E27FC236}">
                <a16:creationId xmlns="" xmlns:a16="http://schemas.microsoft.com/office/drawing/2014/main" id="{CAD0D7B8-E462-453C-B296-CA0154FA54A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8885" y="3121828"/>
          <a:ext cx="3301906" cy="3146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CorelDRAW" r:id="rId3" imgW="2169000" imgH="2169360" progId="">
                  <p:embed/>
                </p:oleObj>
              </mc:Choice>
              <mc:Fallback>
                <p:oleObj name="CorelDRAW" r:id="rId3" imgW="2169000" imgH="2169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7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85" y="3121828"/>
                        <a:ext cx="3301906" cy="31469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ight Triangle 36">
            <a:extLst>
              <a:ext uri="{FF2B5EF4-FFF2-40B4-BE49-F238E27FC236}">
                <a16:creationId xmlns=""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H="1">
            <a:off x="7045107" y="-24569"/>
            <a:ext cx="5144769" cy="5850403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D" sz="1799" kern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125457" y="2026015"/>
            <a:ext cx="6827048" cy="1580129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2" y="25688"/>
            <a:ext cx="3858410" cy="1537717"/>
          </a:xfrm>
          <a:prstGeom prst="rect">
            <a:avLst/>
          </a:prstGeom>
        </p:spPr>
      </p:pic>
      <p:sp>
        <p:nvSpPr>
          <p:cNvPr id="43" name="Right Triangle 42"/>
          <p:cNvSpPr/>
          <p:nvPr/>
        </p:nvSpPr>
        <p:spPr>
          <a:xfrm rot="10800000" flipV="1">
            <a:off x="9828498" y="5333336"/>
            <a:ext cx="2365800" cy="1599643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881086" y="6018658"/>
            <a:ext cx="4926892" cy="64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199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endParaRPr lang="en-US" sz="1598" b="1" dirty="0">
              <a:solidFill>
                <a:prstClr val="black"/>
              </a:solidFill>
              <a:latin typeface="Casper" panose="02000506000000020004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885505" y="6042737"/>
            <a:ext cx="45703" cy="3704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154801" y="5585389"/>
            <a:ext cx="6429803" cy="887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 defTabSz="62204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2399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</a:t>
            </a:r>
            <a:r>
              <a:rPr lang="en-IN" sz="2399" b="1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IN" sz="2399" b="1" smtClean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2_1</a:t>
            </a:r>
            <a:endParaRPr lang="en-US" sz="2399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62204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2407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Types of </a:t>
            </a:r>
            <a:r>
              <a:rPr lang="en-IN" sz="2407" dirty="0">
                <a:latin typeface="Times New Roman" panose="02020603050405020304" pitchFamily="18" charset="0"/>
                <a:ea typeface="Times New Roman" panose="02020603050405020304" pitchFamily="18" charset="0"/>
              </a:rPr>
              <a:t>Neural Network</a:t>
            </a:r>
            <a:endParaRPr lang="en-US" sz="2399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499442" y="1462268"/>
            <a:ext cx="11099560" cy="3330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/>
            <a:r>
              <a:rPr lang="en-IN" sz="4797" b="1" dirty="0">
                <a:solidFill>
                  <a:prstClr val="black"/>
                </a:solidFill>
                <a:latin typeface="Cambria" panose="02040503050406030204" pitchFamily="18" charset="0"/>
              </a:rPr>
              <a:t>APEX INSTITUTE OF TECHNOLOGY</a:t>
            </a:r>
            <a:endParaRPr lang="en-US" sz="4797" dirty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algn="ctr"/>
            <a:r>
              <a:rPr lang="en-IN" sz="2808" b="1" dirty="0">
                <a:solidFill>
                  <a:prstClr val="black"/>
                </a:solidFill>
                <a:latin typeface="Cambria" panose="02040503050406030204" pitchFamily="18" charset="0"/>
              </a:rPr>
              <a:t>DEPARTMENT OF COMPUTER SCIENCE &amp; ENGINEERING</a:t>
            </a:r>
            <a:endParaRPr lang="en-US" sz="2808" b="1" dirty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algn="ctr" defTabSz="62204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en-US" sz="3199" b="1" dirty="0">
              <a:solidFill>
                <a:prstClr val="black"/>
              </a:solidFill>
              <a:latin typeface="Cambria" panose="02040503050406030204" pitchFamily="18" charset="0"/>
              <a:ea typeface="Calibri" charset="0"/>
              <a:cs typeface="Times New Roman" charset="0"/>
            </a:endParaRPr>
          </a:p>
          <a:p>
            <a:pPr algn="ctr" defTabSz="62204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99" dirty="0">
                <a:solidFill>
                  <a:prstClr val="black">
                    <a:lumMod val="85000"/>
                    <a:lumOff val="15000"/>
                  </a:prstClr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DEEP LEARNING (20CSF-432)</a:t>
            </a:r>
          </a:p>
          <a:p>
            <a:pPr algn="ctr" defTabSz="62204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99" b="1" dirty="0">
                <a:solidFill>
                  <a:prstClr val="black">
                    <a:lumMod val="85000"/>
                    <a:lumOff val="15000"/>
                  </a:prstClr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Faculty:</a:t>
            </a:r>
            <a:r>
              <a:rPr lang="en-US" sz="3199" dirty="0">
                <a:solidFill>
                  <a:prstClr val="black">
                    <a:lumMod val="85000"/>
                    <a:lumOff val="15000"/>
                  </a:prstClr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Prof. (Dr.) Madan Lal Saini(E13485)</a:t>
            </a:r>
          </a:p>
          <a:p>
            <a:pPr algn="ctr" defTabSz="62204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98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09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754A6EC-C5FF-4956-9C5F-D62096CF6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3F9165F-D5FD-4FDB-8F50-67643196C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220591B-EBBA-4049-B7B2-03A4CE44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296" y="0"/>
            <a:ext cx="9133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74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F58273-DD2C-4EBB-BBD7-61D9D138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8D77C42-AD50-420C-9889-C21B9062F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C8F1192-DE77-4F5B-9A25-B80B81CE9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86699C8-81E6-49D7-9318-61004E4EB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0"/>
            <a:ext cx="9182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53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AD4DA4B6-0549-452B-99FE-4ECF0022D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F38866F-5744-42D8-BA59-960FF7CB9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752" y="136525"/>
            <a:ext cx="9070427" cy="64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44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87F4E62-3F4B-4386-9F3F-0B2B7637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F4F27EB-2B5D-42FC-9DF1-47F39D7A8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53" y="231228"/>
            <a:ext cx="8818178" cy="649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46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A58D970-1614-40C1-B2BC-293C36DA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01722A5-D769-400D-892E-309BABF82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98" y="136525"/>
            <a:ext cx="8824178" cy="652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17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212B9700-104B-49B0-AF78-7B193FBF5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F8BF245-43ED-4AE3-9745-363D9FDE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05" y="656838"/>
            <a:ext cx="7449590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72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FDC71F43-C592-40D9-937D-1AF0DD75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1E085AA-F78A-4453-B857-78B54F4CA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63" y="1180786"/>
            <a:ext cx="7516274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58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CCE98FB-1AF2-4F78-BBDD-2F5DBAA71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F61AE0A-4C91-4D59-AF0C-D1E073F3D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389" y="656838"/>
            <a:ext cx="7497221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66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027813F-FCC4-43CD-8208-3A0728A4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702BE91-1021-41CA-B6C9-325C73F94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05" y="609206"/>
            <a:ext cx="7449590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12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17B1C2E-131C-414E-8EBF-3E643A18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935F84E-8757-4441-9B63-A8C31ADE4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36" y="661601"/>
            <a:ext cx="7535327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84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87" y="1194"/>
            <a:ext cx="10511938" cy="1351811"/>
          </a:xfrm>
        </p:spPr>
        <p:txBody>
          <a:bodyPr>
            <a:normAutofit/>
          </a:bodyPr>
          <a:lstStyle/>
          <a:p>
            <a:r>
              <a:rPr lang="en-IN" sz="319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Learning: Course Objectives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35961" y="1147016"/>
            <a:ext cx="11071975" cy="3791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3"/>
              </a:spcAft>
            </a:pP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OBJECTIVES</a:t>
            </a:r>
            <a:endParaRPr lang="en-US" sz="2000" b="1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1203"/>
              </a:spcAft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Course aims to:</a:t>
            </a:r>
            <a:endParaRPr lang="en-US" sz="2000" b="1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7720" indent="-687720">
              <a:spcAft>
                <a:spcPts val="1203"/>
              </a:spcAft>
              <a:buFont typeface="+mj-lt"/>
              <a:buAutoNum type="arabicPeriod"/>
            </a:pPr>
            <a:r>
              <a:rPr lang="en-IN" sz="2006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Understand the key features in a neural network’s architecture</a:t>
            </a:r>
            <a:endParaRPr lang="en-US" sz="1604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87720" indent="-687720">
              <a:spcAft>
                <a:spcPts val="1203"/>
              </a:spcAft>
              <a:buFont typeface="+mj-lt"/>
              <a:buAutoNum type="arabicPeriod"/>
            </a:pPr>
            <a:r>
              <a:rPr lang="en-IN" sz="2006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Understand the main fundamentals that drive Deep Learning</a:t>
            </a:r>
            <a:endParaRPr lang="en-US" sz="1604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87720" indent="-687720">
              <a:spcAft>
                <a:spcPts val="1203"/>
              </a:spcAft>
              <a:buFont typeface="+mj-lt"/>
              <a:buAutoNum type="arabicPeriod"/>
            </a:pPr>
            <a:r>
              <a:rPr lang="en-IN" sz="2006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 able to build, train and apply fully connected deep neural networks</a:t>
            </a:r>
            <a:endParaRPr lang="en-US" sz="1604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87720" indent="-687720">
              <a:spcAft>
                <a:spcPts val="1203"/>
              </a:spcAft>
              <a:buFont typeface="+mj-lt"/>
              <a:buAutoNum type="arabicPeriod"/>
            </a:pPr>
            <a:r>
              <a:rPr lang="en-IN" sz="2006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Know how to implement efficient CNN or RNN.</a:t>
            </a:r>
            <a:endParaRPr lang="en-US" sz="1604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87720" indent="-687720" algn="just">
              <a:spcAft>
                <a:spcPts val="1203"/>
              </a:spcAft>
              <a:buFont typeface="+mj-lt"/>
              <a:buAutoNum type="arabicPeriod"/>
            </a:pPr>
            <a:r>
              <a:rPr lang="en-IN" sz="2006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Implementation the fundamental methods involved in deep learning, including the underlying optimization concepts (gradient descent and backpropagation) and how they can be combined to solve real-world problems.  </a:t>
            </a:r>
            <a:endParaRPr lang="en-US" sz="1604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19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068" y="218563"/>
            <a:ext cx="10515600" cy="1160071"/>
          </a:xfrm>
        </p:spPr>
        <p:txBody>
          <a:bodyPr/>
          <a:lstStyle/>
          <a:p>
            <a:r>
              <a:rPr lang="en-US" b="1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7782" y="1663383"/>
            <a:ext cx="10515600" cy="150018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1. Where the multilayer perceptron model is used?</a:t>
            </a:r>
          </a:p>
          <a:p>
            <a:r>
              <a:rPr lang="en-US" dirty="0">
                <a:solidFill>
                  <a:schemeClr val="tx1"/>
                </a:solidFill>
              </a:rPr>
              <a:t>2. Where the recurrent neural networks are used?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033" y="217234"/>
            <a:ext cx="10511938" cy="640557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797" b="1" dirty="0">
                <a:latin typeface="Times New Roman" pitchFamily="18" charset="0"/>
                <a:cs typeface="Times New Roman" pitchFamily="18" charset="0"/>
              </a:rPr>
              <a:t>References</a:t>
            </a:r>
            <a:endParaRPr lang="en-US" sz="4797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033" y="1005686"/>
            <a:ext cx="10511938" cy="54550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Book:</a:t>
            </a:r>
          </a:p>
          <a:p>
            <a:r>
              <a:rPr lang="en-US" sz="2206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with Python, Authors: Francois </a:t>
            </a:r>
            <a:r>
              <a:rPr lang="en-US" sz="2206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Chollet</a:t>
            </a:r>
            <a:r>
              <a:rPr lang="en-US" sz="2206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Publisher: Manning Publications.</a:t>
            </a:r>
          </a:p>
          <a:p>
            <a:r>
              <a:rPr lang="en-US" sz="22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Using Python, Authors: </a:t>
            </a:r>
            <a:r>
              <a:rPr lang="en-IN" sz="22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IN" sz="2206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Lovelyn</a:t>
            </a:r>
            <a:r>
              <a:rPr lang="en-IN" sz="22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Rose, L Ashok Kumar, D </a:t>
            </a:r>
            <a:r>
              <a:rPr lang="en-IN" sz="2206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Karthika</a:t>
            </a:r>
            <a:r>
              <a:rPr lang="en-IN" sz="22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6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Renuka</a:t>
            </a:r>
            <a:r>
              <a:rPr lang="en-IN" sz="22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Publisher: Wiley Publication.</a:t>
            </a:r>
            <a:endParaRPr lang="en-US" sz="220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6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Websites:</a:t>
            </a:r>
          </a:p>
          <a:p>
            <a:r>
              <a:rPr lang="en-IN" sz="2206" dirty="0">
                <a:latin typeface="Times New Roman" pitchFamily="18" charset="0"/>
                <a:cs typeface="Times New Roman" pitchFamily="18" charset="0"/>
                <a:hlinkClick r:id="rId2"/>
              </a:rPr>
              <a:t>https://www.analyticsvidhya.com/blog/2022/01/introduction-to-neural-networks/</a:t>
            </a:r>
            <a:endParaRPr lang="en-IN" sz="2206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206" dirty="0">
                <a:latin typeface="Times New Roman" pitchFamily="18" charset="0"/>
                <a:cs typeface="Times New Roman" pitchFamily="18" charset="0"/>
                <a:hlinkClick r:id="rId3"/>
              </a:rPr>
              <a:t>https://towardsdatascience.com/the-basics-of-neural-networks-neural-network-series-part-1-4419e343b2b</a:t>
            </a:r>
            <a:endParaRPr lang="en-IN" sz="2206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206" dirty="0">
                <a:latin typeface="Times New Roman" pitchFamily="18" charset="0"/>
                <a:cs typeface="Times New Roman" pitchFamily="18" charset="0"/>
                <a:hlinkClick r:id="rId4"/>
              </a:rPr>
              <a:t>https://www.tutorialspoint.com/artificial_neural_network/artificial_neural_network_basic_concepts.htm</a:t>
            </a:r>
            <a:endParaRPr lang="en-IN" sz="2206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NPTEL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  <a:hlinkClick r:id="rId5"/>
              </a:rPr>
              <a:t>https://www.youtube.com/watch?v=4TC5s_xNKSs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hlinkClick r:id="rId5"/>
              </a:rPr>
              <a:t>/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945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2C813A83-4CF3-4942-8C24-169E11C40466}"/>
              </a:ext>
            </a:extLst>
          </p:cNvPr>
          <p:cNvSpPr/>
          <p:nvPr/>
        </p:nvSpPr>
        <p:spPr>
          <a:xfrm>
            <a:off x="2123" y="1194"/>
            <a:ext cx="12187755" cy="4685287"/>
          </a:xfrm>
          <a:prstGeom prst="rect">
            <a:avLst/>
          </a:prstGeom>
          <a:solidFill>
            <a:schemeClr val="accent6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799" dirty="0">
                <a:solidFill>
                  <a:prstClr val="white"/>
                </a:solidFill>
                <a:latin typeface="Calibri Light"/>
              </a:rPr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8C6F3F28-25A8-4E20-83C7-12F88E7C28D0}"/>
              </a:ext>
            </a:extLst>
          </p:cNvPr>
          <p:cNvCxnSpPr>
            <a:cxnSpLocks/>
          </p:cNvCxnSpPr>
          <p:nvPr/>
        </p:nvCxnSpPr>
        <p:spPr>
          <a:xfrm>
            <a:off x="9346069" y="1195"/>
            <a:ext cx="1828164" cy="182816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8E1879BF-80CB-413D-9BC1-C05963A116D7}"/>
              </a:ext>
            </a:extLst>
          </p:cNvPr>
          <p:cNvCxnSpPr>
            <a:cxnSpLocks/>
          </p:cNvCxnSpPr>
          <p:nvPr/>
        </p:nvCxnSpPr>
        <p:spPr>
          <a:xfrm>
            <a:off x="10167711" y="1195"/>
            <a:ext cx="663742" cy="66374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ED354CBC-26FA-4C5C-B91C-AD6F2AE53BC2}"/>
              </a:ext>
            </a:extLst>
          </p:cNvPr>
          <p:cNvCxnSpPr>
            <a:cxnSpLocks/>
          </p:cNvCxnSpPr>
          <p:nvPr/>
        </p:nvCxnSpPr>
        <p:spPr>
          <a:xfrm>
            <a:off x="735293" y="6293599"/>
            <a:ext cx="558150" cy="5581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B6F6E02B-7F30-40ED-9667-2C98864546BE}"/>
              </a:ext>
            </a:extLst>
          </p:cNvPr>
          <p:cNvCxnSpPr>
            <a:cxnSpLocks/>
          </p:cNvCxnSpPr>
          <p:nvPr/>
        </p:nvCxnSpPr>
        <p:spPr>
          <a:xfrm>
            <a:off x="392514" y="5129098"/>
            <a:ext cx="1727709" cy="172770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1487506" y="2249598"/>
            <a:ext cx="10721414" cy="12304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sz="7996" dirty="0">
                <a:solidFill>
                  <a:prstClr val="white"/>
                </a:solidFill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22" name="Diamond 6">
            <a:extLst>
              <a:ext uri="{FF2B5EF4-FFF2-40B4-BE49-F238E27FC236}">
                <a16:creationId xmlns:a16="http://schemas.microsoft.com/office/drawing/2014/main" xmlns="" id="{AFBA4B1A-59E0-42F9-8062-FE9B4E00A99F}"/>
              </a:ext>
            </a:extLst>
          </p:cNvPr>
          <p:cNvSpPr/>
          <p:nvPr/>
        </p:nvSpPr>
        <p:spPr>
          <a:xfrm>
            <a:off x="2642802" y="1215050"/>
            <a:ext cx="2429617" cy="3224677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799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23" name="Diamond 6">
            <a:extLst>
              <a:ext uri="{FF2B5EF4-FFF2-40B4-BE49-F238E27FC236}">
                <a16:creationId xmlns:a16="http://schemas.microsoft.com/office/drawing/2014/main" xmlns="" id="{4F0CA98B-3337-4AC3-8305-ED6C9C731FFB}"/>
              </a:ext>
            </a:extLst>
          </p:cNvPr>
          <p:cNvSpPr/>
          <p:nvPr/>
        </p:nvSpPr>
        <p:spPr>
          <a:xfrm>
            <a:off x="2899888" y="1215050"/>
            <a:ext cx="2429617" cy="3224677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799">
              <a:solidFill>
                <a:prstClr val="white"/>
              </a:solidFill>
              <a:latin typeface="Calibri Light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239560" y="153541"/>
            <a:ext cx="410420" cy="1612339"/>
            <a:chOff x="83821" y="0"/>
            <a:chExt cx="219636" cy="903079"/>
          </a:xfrm>
        </p:grpSpPr>
        <p:sp>
          <p:nvSpPr>
            <p:cNvPr id="30" name="Rectangle 29"/>
            <p:cNvSpPr/>
            <p:nvPr/>
          </p:nvSpPr>
          <p:spPr>
            <a:xfrm>
              <a:off x="84026" y="0"/>
              <a:ext cx="219431" cy="21095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4262" y="408599"/>
              <a:ext cx="219194" cy="4944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3821" y="210952"/>
              <a:ext cx="217937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prstClr val="white"/>
                </a:solidFill>
              </a:endParaRPr>
            </a:p>
          </p:txBody>
        </p:sp>
        <p:graphicFrame>
          <p:nvGraphicFramePr>
            <p:cNvPr id="33" name="Object 32">
              <a:extLst>
                <a:ext uri="{FF2B5EF4-FFF2-40B4-BE49-F238E27FC236}">
                  <a16:creationId xmlns:a16="http://schemas.microsoft.com/office/drawing/2014/main" xmlns="" id="{CAD0D7B8-E462-453C-B296-CA0154FA54AE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100420" y="236973"/>
            <a:ext cx="183878" cy="183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CorelDRAW" r:id="rId3" imgW="2169000" imgH="2169360" progId="">
                    <p:embed/>
                  </p:oleObj>
                </mc:Choice>
                <mc:Fallback>
                  <p:oleObj name="CorelDRAW" r:id="rId3" imgW="2169000" imgH="21693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20" y="236973"/>
                          <a:ext cx="183878" cy="1834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Rectangle 1"/>
          <p:cNvSpPr/>
          <p:nvPr/>
        </p:nvSpPr>
        <p:spPr>
          <a:xfrm>
            <a:off x="4114694" y="5393764"/>
            <a:ext cx="3010696" cy="646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9" dirty="0">
                <a:solidFill>
                  <a:prstClr val="black"/>
                </a:solidFill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For queries</a:t>
            </a:r>
          </a:p>
          <a:p>
            <a:r>
              <a:rPr lang="en-US" sz="1799" dirty="0">
                <a:solidFill>
                  <a:prstClr val="black"/>
                </a:solidFill>
                <a:latin typeface="Casper" panose="02000506000000020004" pitchFamily="2" charset="0"/>
                <a:cs typeface="Segoe UI" panose="020B0502040204020203" pitchFamily="34" charset="0"/>
              </a:rPr>
              <a:t>Email: madan.e13485@cumail.in</a:t>
            </a:r>
            <a:endParaRPr lang="en-US" sz="1799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994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2043" y="352355"/>
            <a:ext cx="1112164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COURSE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2369" y="1171621"/>
            <a:ext cx="86998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completion of this course, the students shall be able to:-</a:t>
            </a:r>
            <a:endParaRPr 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22370" y="1824345"/>
          <a:ext cx="10260363" cy="4352314"/>
        </p:xfrm>
        <a:graphic>
          <a:graphicData uri="http://schemas.openxmlformats.org/drawingml/2006/table">
            <a:tbl>
              <a:tblPr bandRow="1">
                <a:effectLst/>
                <a:tableStyleId>{5940675A-B579-460E-94D1-54222C63F5DA}</a:tableStyleId>
              </a:tblPr>
              <a:tblGrid>
                <a:gridCol w="894483"/>
                <a:gridCol w="9365880"/>
              </a:tblGrid>
              <a:tr h="6319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</a:rPr>
                        <a:t>CO1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7073" marR="1170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Understand neural network, its working and parameters, and various deep neural network architectures.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7073" marR="1170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471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</a:rPr>
                        <a:t>CO2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7073" marR="1170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</a:rPr>
                        <a:t>Differentiate between the major types of neural network architectures (multi-layered perceptron, convolutional neural networks, recurrent neural networks, etc.) and what types of problems can be solved by these architectures.</a:t>
                      </a:r>
                      <a:endParaRPr lang="en-US" sz="18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7073" marR="1170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85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CO3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7073" marR="1170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</a:rPr>
                        <a:t>Evaluate the performance of deep neural network and improve the performance by applying optimization techniques. </a:t>
                      </a:r>
                      <a:endParaRPr lang="en-US" sz="18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7073" marR="1170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85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CO4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7073" marR="1170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</a:rPr>
                        <a:t>Design or select neural network architectures for new data problems based on their requirements and problem characteristics and analyse their performance.</a:t>
                      </a:r>
                      <a:endParaRPr lang="en-US" sz="18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7073" marR="1170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85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CO5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7073" marR="1170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</a:rPr>
                        <a:t>Describe some of the latest research being conducted in the field and open problems that are yet to be solved. </a:t>
                      </a:r>
                      <a:endParaRPr lang="en-US" sz="18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7073" marR="1170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44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163" y="95832"/>
            <a:ext cx="10511938" cy="858070"/>
          </a:xfrm>
        </p:spPr>
        <p:txBody>
          <a:bodyPr>
            <a:normAutofit/>
          </a:bodyPr>
          <a:lstStyle/>
          <a:p>
            <a:pPr algn="ctr"/>
            <a:r>
              <a:rPr lang="en-IN" sz="3199" b="1" dirty="0">
                <a:latin typeface="Times New Roman" pitchFamily="18" charset="0"/>
                <a:cs typeface="Times New Roman" pitchFamily="18" charset="0"/>
              </a:rPr>
              <a:t>Unit-1 Syllabus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710216" y="1121266"/>
          <a:ext cx="10641757" cy="4798994"/>
        </p:xfrm>
        <a:graphic>
          <a:graphicData uri="http://schemas.openxmlformats.org/drawingml/2006/table">
            <a:tbl>
              <a:tblPr firstRow="1" firstCol="1" bandRow="1"/>
              <a:tblGrid>
                <a:gridCol w="2348971"/>
                <a:gridCol w="8292786"/>
              </a:tblGrid>
              <a:tr h="529076">
                <a:tc>
                  <a:txBody>
                    <a:bodyPr/>
                    <a:lstStyle/>
                    <a:p>
                      <a:pPr marL="0" marR="53975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dirty="0">
                          <a:effectLst/>
                          <a:latin typeface="Times New Roman"/>
                          <a:ea typeface="Calibri"/>
                          <a:cs typeface="Arial"/>
                        </a:rPr>
                        <a:t>Unit-1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56" marR="685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Artificial Neural Network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56" marR="685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462531">
                <a:tc>
                  <a:txBody>
                    <a:bodyPr/>
                    <a:lstStyle/>
                    <a:p>
                      <a:pPr marR="53975" algn="just">
                        <a:spcAft>
                          <a:spcPts val="0"/>
                        </a:spcAft>
                      </a:pPr>
                      <a:r>
                        <a:rPr lang="en-US" sz="2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Fundamentals of Neural Network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251" marR="10825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1391920" algn="l"/>
                        </a:tabLst>
                      </a:pPr>
                      <a:r>
                        <a:rPr lang="en-IN" sz="2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 to Neural Network, Model of Artificial Neuron, 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Multilayer Perceptron</a:t>
                      </a:r>
                      <a:r>
                        <a:rPr lang="en-IN" sz="2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Back Propagation, </a:t>
                      </a:r>
                      <a:r>
                        <a:rPr lang="en-IN" sz="2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Learning rules and various activation functions, 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Gradient descent, Stochastic Gradient descent.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251" marR="10825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2531">
                <a:tc>
                  <a:txBody>
                    <a:bodyPr/>
                    <a:lstStyle/>
                    <a:p>
                      <a:pPr marR="53975" algn="just">
                        <a:spcAft>
                          <a:spcPts val="0"/>
                        </a:spcAft>
                      </a:pPr>
                      <a:r>
                        <a:rPr lang="en-IN" sz="2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Neural Network Architecture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251" marR="10825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Single layer Feed-forward networks. Multi-layer Feed-forward networks. Architecture of Back-propagation (BP) Networks, Backpropagation Learning.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251" marR="10825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4856">
                <a:tc>
                  <a:txBody>
                    <a:bodyPr/>
                    <a:lstStyle/>
                    <a:p>
                      <a:pPr marR="53975" algn="just">
                        <a:spcAft>
                          <a:spcPts val="0"/>
                        </a:spcAft>
                      </a:pPr>
                      <a:r>
                        <a:rPr lang="en-IN" sz="2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Training Neural Network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251" marR="10825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2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Training Deep Neural Networks using Back Propagation-Setup and initialization issues, Gradient- Descent Strategies, vanishing and exploding Gradient problems, regularizations, and dropouts.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2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251" marR="10825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41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SUGGESTIVE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033" y="1523317"/>
            <a:ext cx="10511938" cy="505799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TEXT BOOKS</a:t>
            </a:r>
            <a:r>
              <a:rPr lang="en-US" b="1" dirty="0" smtClean="0"/>
              <a:t>:</a:t>
            </a:r>
            <a:r>
              <a:rPr lang="en-IN" b="1" dirty="0"/>
              <a:t> </a:t>
            </a:r>
            <a:endParaRPr lang="en-US" dirty="0"/>
          </a:p>
          <a:p>
            <a:r>
              <a:rPr lang="en-US" b="1" dirty="0" smtClean="0"/>
              <a:t>T1</a:t>
            </a:r>
            <a:r>
              <a:rPr lang="en-US" b="1" dirty="0"/>
              <a:t>:</a:t>
            </a:r>
            <a:r>
              <a:rPr lang="en-US" dirty="0"/>
              <a:t> Deep Learning with Python by Francois </a:t>
            </a:r>
            <a:r>
              <a:rPr lang="en-US" dirty="0" err="1"/>
              <a:t>Chollet</a:t>
            </a:r>
            <a:r>
              <a:rPr lang="en-US" dirty="0"/>
              <a:t>, Publisher: Manning Publications </a:t>
            </a:r>
          </a:p>
          <a:p>
            <a:r>
              <a:rPr lang="en-US" b="1" dirty="0"/>
              <a:t>T2:</a:t>
            </a:r>
            <a:r>
              <a:rPr lang="en-US" dirty="0"/>
              <a:t> Deep Learning from Scratch: Building with Python from First Principles by Seth Weidman published by </a:t>
            </a:r>
            <a:r>
              <a:rPr lang="en-US" dirty="0" err="1"/>
              <a:t>O`Reilley</a:t>
            </a:r>
            <a:endParaRPr lang="en-US" dirty="0"/>
          </a:p>
          <a:p>
            <a:r>
              <a:rPr lang="en-IN" b="1" dirty="0"/>
              <a:t>T3</a:t>
            </a:r>
            <a:r>
              <a:rPr lang="en-IN" dirty="0"/>
              <a:t>: </a:t>
            </a:r>
            <a:r>
              <a:rPr lang="en-US" dirty="0"/>
              <a:t>Deep Learning by Ian </a:t>
            </a:r>
            <a:r>
              <a:rPr lang="en-US" dirty="0" err="1"/>
              <a:t>Goodfellow</a:t>
            </a:r>
            <a:r>
              <a:rPr lang="en-US" dirty="0"/>
              <a:t>,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 and Aaron </a:t>
            </a:r>
            <a:r>
              <a:rPr lang="en-US" dirty="0" err="1"/>
              <a:t>Courville</a:t>
            </a:r>
            <a:r>
              <a:rPr lang="en-US" dirty="0"/>
              <a:t> published by MIT Press.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N" b="1" dirty="0"/>
              <a:t>REFERENCE BOOKS</a:t>
            </a:r>
            <a:r>
              <a:rPr lang="en-IN" b="1" dirty="0" smtClean="0"/>
              <a:t>:</a:t>
            </a:r>
            <a:endParaRPr lang="en-US" dirty="0"/>
          </a:p>
          <a:p>
            <a:r>
              <a:rPr lang="en-IN" b="1" dirty="0"/>
              <a:t>R1 </a:t>
            </a:r>
            <a:r>
              <a:rPr lang="en-US" dirty="0"/>
              <a:t>Fundamentals of Deep Learning: by </a:t>
            </a:r>
            <a:r>
              <a:rPr lang="en-US" dirty="0" err="1"/>
              <a:t>Nithin</a:t>
            </a:r>
            <a:r>
              <a:rPr lang="en-US" dirty="0"/>
              <a:t> </a:t>
            </a:r>
            <a:r>
              <a:rPr lang="en-US" dirty="0" err="1"/>
              <a:t>Buduma</a:t>
            </a:r>
            <a:r>
              <a:rPr lang="en-US" dirty="0"/>
              <a:t>, Nikhil </a:t>
            </a:r>
            <a:r>
              <a:rPr lang="en-US" dirty="0" err="1"/>
              <a:t>Buduma</a:t>
            </a:r>
            <a:r>
              <a:rPr lang="en-US" dirty="0"/>
              <a:t> and Joe Papa, OREILLY Publication, Second Edition.</a:t>
            </a:r>
          </a:p>
          <a:p>
            <a:r>
              <a:rPr lang="en-IN" b="1" dirty="0"/>
              <a:t>R2</a:t>
            </a:r>
            <a:r>
              <a:rPr lang="en-IN" dirty="0"/>
              <a:t> </a:t>
            </a:r>
            <a:r>
              <a:rPr lang="en-US" dirty="0"/>
              <a:t>Deep Learning: A Practitioners Approach by Josh Patterson and Adam Gibson, OREILLY Publication.</a:t>
            </a:r>
          </a:p>
          <a:p>
            <a:r>
              <a:rPr lang="en-IN" b="1" dirty="0"/>
              <a:t>R3</a:t>
            </a:r>
            <a:r>
              <a:rPr lang="en-IN" dirty="0"/>
              <a:t> </a:t>
            </a:r>
            <a:r>
              <a:rPr lang="en-US" dirty="0"/>
              <a:t>Deep Learning for Coders with </a:t>
            </a:r>
            <a:r>
              <a:rPr lang="en-US" dirty="0" err="1"/>
              <a:t>fastai</a:t>
            </a:r>
            <a:r>
              <a:rPr lang="en-US" dirty="0"/>
              <a:t> and </a:t>
            </a:r>
            <a:r>
              <a:rPr lang="en-US" dirty="0" err="1"/>
              <a:t>PyTorch</a:t>
            </a:r>
            <a:r>
              <a:rPr lang="en-US" dirty="0"/>
              <a:t> by Jeremy Howard and Sylvain </a:t>
            </a:r>
            <a:r>
              <a:rPr lang="en-US" dirty="0" err="1"/>
              <a:t>Gugger</a:t>
            </a:r>
            <a:r>
              <a:rPr lang="en-US" dirty="0"/>
              <a:t>, OREILLY Publication.</a:t>
            </a:r>
          </a:p>
          <a:p>
            <a:r>
              <a:rPr lang="en-US" b="1" dirty="0"/>
              <a:t>R4</a:t>
            </a:r>
            <a:r>
              <a:rPr lang="en-US" dirty="0"/>
              <a:t> Deep Learning Using Python </a:t>
            </a:r>
            <a:r>
              <a:rPr lang="en-IN" dirty="0"/>
              <a:t>by S </a:t>
            </a:r>
            <a:r>
              <a:rPr lang="en-IN" dirty="0" err="1"/>
              <a:t>Lovelyn</a:t>
            </a:r>
            <a:r>
              <a:rPr lang="en-IN" dirty="0"/>
              <a:t> Rose, L Ashok Kumar, D </a:t>
            </a:r>
            <a:r>
              <a:rPr lang="en-IN" dirty="0" err="1"/>
              <a:t>Karthika</a:t>
            </a:r>
            <a:r>
              <a:rPr lang="en-IN" dirty="0"/>
              <a:t> </a:t>
            </a:r>
            <a:r>
              <a:rPr lang="en-IN" dirty="0" err="1"/>
              <a:t>Renuka</a:t>
            </a:r>
            <a:r>
              <a:rPr lang="en-IN" dirty="0"/>
              <a:t>, Wiley Publication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79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6745235" cy="742013"/>
          </a:xfrm>
        </p:spPr>
        <p:txBody>
          <a:bodyPr>
            <a:noAutofit/>
          </a:bodyPr>
          <a:lstStyle/>
          <a:p>
            <a:r>
              <a:rPr lang="en-US" sz="4800" b="1" dirty="0"/>
              <a:t>Table of 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827" y="1502764"/>
            <a:ext cx="7314861" cy="3811588"/>
          </a:xfr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b="1" dirty="0"/>
              <a:t> </a:t>
            </a:r>
            <a:r>
              <a:rPr lang="en-US" sz="2800" dirty="0"/>
              <a:t>Neural Network Types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Taxonomy </a:t>
            </a:r>
            <a:r>
              <a:rPr lang="en-US" sz="2800" dirty="0"/>
              <a:t>of neural networks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Fully </a:t>
            </a:r>
            <a:r>
              <a:rPr lang="en-US" sz="2800" dirty="0"/>
              <a:t>connected layer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Back </a:t>
            </a:r>
            <a:r>
              <a:rPr lang="en-US" sz="2800" dirty="0"/>
              <a:t>Propagation</a:t>
            </a:r>
            <a:endParaRPr lang="en-US" sz="2800" b="1" dirty="0"/>
          </a:p>
          <a:p>
            <a:pPr>
              <a:buFont typeface="Wingdings" pitchFamily="2" charset="2"/>
              <a:buChar char="Ø"/>
            </a:pPr>
            <a:endParaRPr lang="en-US" sz="2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53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00005FD-489A-4056-A2A8-56FB65DE4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9F1A963-0F93-4006-B0FD-41B0225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36" y="618733"/>
            <a:ext cx="7535327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57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B572609-16F7-49F4-A82D-C016E09FB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40A607D-A7DD-4CEC-B73B-071D2F306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FAE01DC-B531-4A18-A8EA-1D251E4D5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810" y="666364"/>
            <a:ext cx="7554379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86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956216A-2021-4676-91B7-575DD3076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AC279BB-10CE-487C-9651-3C76A132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47" y="604443"/>
            <a:ext cx="7563906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53577"/>
      </p:ext>
    </p:extLst>
  </p:cSld>
  <p:clrMapOvr>
    <a:masterClrMapping/>
  </p:clrMapOvr>
</p:sld>
</file>

<file path=ppt/theme/theme1.xml><?xml version="1.0" encoding="utf-8"?>
<a:theme xmlns:a="http://schemas.openxmlformats.org/drawingml/2006/main" name="Unit 2.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F4A4A"/>
      </a:accent1>
      <a:accent2>
        <a:srgbClr val="262626"/>
      </a:accent2>
      <a:accent3>
        <a:srgbClr val="EF4A4A"/>
      </a:accent3>
      <a:accent4>
        <a:srgbClr val="262626"/>
      </a:accent4>
      <a:accent5>
        <a:srgbClr val="EF4A4A"/>
      </a:accent5>
      <a:accent6>
        <a:srgbClr val="26262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Unit 2.1</Template>
  <TotalTime>2019</TotalTime>
  <Words>446</Words>
  <Application>Microsoft Office PowerPoint</Application>
  <PresentationFormat>Widescreen</PresentationFormat>
  <Paragraphs>99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Arial Unicode MS</vt:lpstr>
      <vt:lpstr>Arial</vt:lpstr>
      <vt:lpstr>Calibri</vt:lpstr>
      <vt:lpstr>Calibri Light</vt:lpstr>
      <vt:lpstr>Cambria</vt:lpstr>
      <vt:lpstr>Casper</vt:lpstr>
      <vt:lpstr>Karla</vt:lpstr>
      <vt:lpstr>Segoe UI</vt:lpstr>
      <vt:lpstr>Times New Roman</vt:lpstr>
      <vt:lpstr>Wingdings</vt:lpstr>
      <vt:lpstr>Unit 2.1</vt:lpstr>
      <vt:lpstr>Contents Slide Master</vt:lpstr>
      <vt:lpstr>CorelDRAW</vt:lpstr>
      <vt:lpstr>PowerPoint Presentation</vt:lpstr>
      <vt:lpstr>Deep Learning: Course Objectives</vt:lpstr>
      <vt:lpstr>COURSE OUTCOMES</vt:lpstr>
      <vt:lpstr>Unit-1 Syllabus</vt:lpstr>
      <vt:lpstr>SUGGESTIVE READINGS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References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Microsoft account</cp:lastModifiedBy>
  <cp:revision>30</cp:revision>
  <dcterms:created xsi:type="dcterms:W3CDTF">2020-06-09T06:07:05Z</dcterms:created>
  <dcterms:modified xsi:type="dcterms:W3CDTF">2023-07-01T05:58:38Z</dcterms:modified>
</cp:coreProperties>
</file>